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9"/>
  </p:notesMasterIdLst>
  <p:sldIdLst>
    <p:sldId id="256" r:id="rId2"/>
    <p:sldId id="261" r:id="rId3"/>
    <p:sldId id="259" r:id="rId4"/>
    <p:sldId id="267" r:id="rId5"/>
    <p:sldId id="258"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9"/>
    <p:restoredTop sz="80945"/>
  </p:normalViewPr>
  <p:slideViewPr>
    <p:cSldViewPr snapToGrid="0" snapToObjects="1">
      <p:cViewPr varScale="1">
        <p:scale>
          <a:sx n="58" d="100"/>
          <a:sy n="58" d="100"/>
        </p:scale>
        <p:origin x="9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6371BF-77D1-9346-8AA5-3E01CF7A5569}" type="datetimeFigureOut">
              <a:rPr lang="en-US" smtClean="0"/>
              <a:t>06-Nov-20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CF1CF4-0FFD-6843-BA1D-FA53AC92AC9F}" type="slidenum">
              <a:rPr lang="en-US" smtClean="0"/>
              <a:t>‹#›</a:t>
            </a:fld>
            <a:endParaRPr lang="en-US"/>
          </a:p>
        </p:txBody>
      </p:sp>
    </p:spTree>
    <p:extLst>
      <p:ext uri="{BB962C8B-B14F-4D97-AF65-F5344CB8AC3E}">
        <p14:creationId xmlns:p14="http://schemas.microsoft.com/office/powerpoint/2010/main" val="107273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was the last time you tree bathed in the verdant beauty of the McLane Trail?</a:t>
            </a:r>
            <a:br>
              <a:rPr lang="en-US" dirty="0"/>
            </a:br>
            <a:br>
              <a:rPr lang="en-US" dirty="0"/>
            </a:br>
            <a:r>
              <a:rPr lang="en-US" dirty="0"/>
              <a:t>Everyday, members of the West Olympia community enjoy the natural beauty of the McLane Trail and surrounding area</a:t>
            </a:r>
            <a:br>
              <a:rPr lang="en-US" dirty="0"/>
            </a:br>
            <a:br>
              <a:rPr lang="en-US" dirty="0"/>
            </a:br>
            <a:r>
              <a:rPr lang="en-US" dirty="0"/>
              <a:t>For years, this area has served as an outdoor classroom for McLane Students</a:t>
            </a:r>
            <a:br>
              <a:rPr lang="en-US" dirty="0"/>
            </a:br>
            <a:br>
              <a:rPr lang="en-US" dirty="0"/>
            </a:br>
            <a:r>
              <a:rPr lang="en-US" dirty="0"/>
              <a:t>During the last 8 months this area has aided the West Olympia Community in ways we can’t imagine</a:t>
            </a:r>
          </a:p>
        </p:txBody>
      </p:sp>
      <p:sp>
        <p:nvSpPr>
          <p:cNvPr id="4" name="Slide Number Placeholder 3"/>
          <p:cNvSpPr>
            <a:spLocks noGrp="1"/>
          </p:cNvSpPr>
          <p:nvPr>
            <p:ph type="sldNum" sz="quarter" idx="5"/>
          </p:nvPr>
        </p:nvSpPr>
        <p:spPr/>
        <p:txBody>
          <a:bodyPr/>
          <a:lstStyle/>
          <a:p>
            <a:fld id="{12CF1CF4-0FFD-6843-BA1D-FA53AC92AC9F}" type="slidenum">
              <a:rPr lang="en-US" smtClean="0"/>
              <a:t>1</a:t>
            </a:fld>
            <a:endParaRPr lang="en-US"/>
          </a:p>
        </p:txBody>
      </p:sp>
    </p:spTree>
    <p:extLst>
      <p:ext uri="{BB962C8B-B14F-4D97-AF65-F5344CB8AC3E}">
        <p14:creationId xmlns:p14="http://schemas.microsoft.com/office/powerpoint/2010/main" val="1528219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CF1CF4-0FFD-6843-BA1D-FA53AC92AC9F}" type="slidenum">
              <a:rPr lang="en-US" smtClean="0"/>
              <a:t>4</a:t>
            </a:fld>
            <a:endParaRPr lang="en-US"/>
          </a:p>
        </p:txBody>
      </p:sp>
    </p:spTree>
    <p:extLst>
      <p:ext uri="{BB962C8B-B14F-4D97-AF65-F5344CB8AC3E}">
        <p14:creationId xmlns:p14="http://schemas.microsoft.com/office/powerpoint/2010/main" val="977374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US" sz="1200" dirty="0"/>
              <a:t>Nearly 1/3 of our students qualify for Free and reduce meals</a:t>
            </a:r>
          </a:p>
          <a:p>
            <a:pPr>
              <a:lnSpc>
                <a:spcPct val="110000"/>
              </a:lnSpc>
            </a:pPr>
            <a:r>
              <a:rPr lang="en-US" sz="1200" dirty="0"/>
              <a:t>20% of our students qualify for special education services including a phenomenal life-skills program that serves the district most impacted students</a:t>
            </a:r>
          </a:p>
          <a:p>
            <a:endParaRPr lang="en-US" dirty="0"/>
          </a:p>
        </p:txBody>
      </p:sp>
      <p:sp>
        <p:nvSpPr>
          <p:cNvPr id="4" name="Slide Number Placeholder 3"/>
          <p:cNvSpPr>
            <a:spLocks noGrp="1"/>
          </p:cNvSpPr>
          <p:nvPr>
            <p:ph type="sldNum" sz="quarter" idx="5"/>
          </p:nvPr>
        </p:nvSpPr>
        <p:spPr/>
        <p:txBody>
          <a:bodyPr/>
          <a:lstStyle/>
          <a:p>
            <a:fld id="{12CF1CF4-0FFD-6843-BA1D-FA53AC92AC9F}" type="slidenum">
              <a:rPr lang="en-US" smtClean="0"/>
              <a:t>5</a:t>
            </a:fld>
            <a:endParaRPr lang="en-US"/>
          </a:p>
        </p:txBody>
      </p:sp>
    </p:spTree>
    <p:extLst>
      <p:ext uri="{BB962C8B-B14F-4D97-AF65-F5344CB8AC3E}">
        <p14:creationId xmlns:p14="http://schemas.microsoft.com/office/powerpoint/2010/main" val="1659935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CF1CF4-0FFD-6843-BA1D-FA53AC92AC9F}" type="slidenum">
              <a:rPr lang="en-US" smtClean="0"/>
              <a:t>6</a:t>
            </a:fld>
            <a:endParaRPr lang="en-US"/>
          </a:p>
        </p:txBody>
      </p:sp>
    </p:spTree>
    <p:extLst>
      <p:ext uri="{BB962C8B-B14F-4D97-AF65-F5344CB8AC3E}">
        <p14:creationId xmlns:p14="http://schemas.microsoft.com/office/powerpoint/2010/main" val="942378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CF1CF4-0FFD-6843-BA1D-FA53AC92AC9F}" type="slidenum">
              <a:rPr lang="en-US" smtClean="0"/>
              <a:t>7</a:t>
            </a:fld>
            <a:endParaRPr lang="en-US"/>
          </a:p>
        </p:txBody>
      </p:sp>
    </p:spTree>
    <p:extLst>
      <p:ext uri="{BB962C8B-B14F-4D97-AF65-F5344CB8AC3E}">
        <p14:creationId xmlns:p14="http://schemas.microsoft.com/office/powerpoint/2010/main" val="12205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ED405D-261B-6840-AEF6-82990C947D0C}" type="datetimeFigureOut">
              <a:rPr lang="en-US" smtClean="0"/>
              <a:t>06-Nov-20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5C91623C-F504-BC48-923A-23AC61E5A10B}"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4301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D405D-261B-6840-AEF6-82990C947D0C}" type="datetimeFigureOut">
              <a:rPr lang="en-US" smtClean="0"/>
              <a:t>06-Nov-20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1623C-F504-BC48-923A-23AC61E5A10B}"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508972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ED405D-261B-6840-AEF6-82990C947D0C}" type="datetimeFigureOut">
              <a:rPr lang="en-US" smtClean="0"/>
              <a:t>06-Nov-20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273640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ED405D-261B-6840-AEF6-82990C947D0C}" type="datetimeFigureOut">
              <a:rPr lang="en-US" smtClean="0"/>
              <a:t>06-Nov-20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91623C-F504-BC48-923A-23AC61E5A10B}"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5830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ED405D-261B-6840-AEF6-82990C947D0C}" type="datetimeFigureOut">
              <a:rPr lang="en-US" smtClean="0"/>
              <a:t>06-Nov-20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1472152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ED405D-261B-6840-AEF6-82990C947D0C}" type="datetimeFigureOut">
              <a:rPr lang="en-US" smtClean="0"/>
              <a:t>06-Nov-20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91623C-F504-BC48-923A-23AC61E5A10B}"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50252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5AED405D-261B-6840-AEF6-82990C947D0C}" type="datetimeFigureOut">
              <a:rPr lang="en-US" smtClean="0"/>
              <a:t>06-Nov-20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999083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ED405D-261B-6840-AEF6-82990C947D0C}" type="datetimeFigureOut">
              <a:rPr lang="en-US" smtClean="0"/>
              <a:t>06-Nov-20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105568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ED405D-261B-6840-AEF6-82990C947D0C}" type="datetimeFigureOut">
              <a:rPr lang="en-US" smtClean="0"/>
              <a:t>06-Nov-20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3906354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D405D-261B-6840-AEF6-82990C947D0C}" type="datetimeFigureOut">
              <a:rPr lang="en-US" smtClean="0"/>
              <a:t>06-Nov-20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2219804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D405D-261B-6840-AEF6-82990C947D0C}" type="datetimeFigureOut">
              <a:rPr lang="en-US" smtClean="0"/>
              <a:t>06-Nov-20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1623C-F504-BC48-923A-23AC61E5A10B}" type="slidenum">
              <a:rPr lang="en-US" smtClean="0"/>
              <a:t>‹#›</a:t>
            </a:fld>
            <a:endParaRPr lang="en-US"/>
          </a:p>
        </p:txBody>
      </p:sp>
    </p:spTree>
    <p:extLst>
      <p:ext uri="{BB962C8B-B14F-4D97-AF65-F5344CB8AC3E}">
        <p14:creationId xmlns:p14="http://schemas.microsoft.com/office/powerpoint/2010/main" val="371620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5AED405D-261B-6840-AEF6-82990C947D0C}" type="datetimeFigureOut">
              <a:rPr lang="en-US" smtClean="0"/>
              <a:t>06-Nov-20</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5C91623C-F504-BC48-923A-23AC61E5A10B}"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144353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footwa.com/tag/tree/"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hyperlink" Target="https://exploreandexpress-sheila.blogspot.com/2011/09/trip-to-forest-waldausflug.html" TargetMode="External"/><Relationship Id="rId13" Type="http://schemas.openxmlformats.org/officeDocument/2006/relationships/image" Target="../media/image8.gif"/><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hyperlink" Target="https://creativecommons.org/licenses/by-nc-nd/3.0/"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commons.m.wikimedia.org/wiki/Barefoot_park" TargetMode="External"/><Relationship Id="rId11" Type="http://schemas.openxmlformats.org/officeDocument/2006/relationships/hyperlink" Target="https://creativecommons.org/licenses/by-sa/3.0/" TargetMode="External"/><Relationship Id="rId5" Type="http://schemas.openxmlformats.org/officeDocument/2006/relationships/image" Target="../media/image5.jpg"/><Relationship Id="rId10" Type="http://schemas.openxmlformats.org/officeDocument/2006/relationships/hyperlink" Target="http://www.progressive-charlestown.com/2014/09/learn-about-composting-with-worms.html" TargetMode="External"/><Relationship Id="rId4" Type="http://schemas.openxmlformats.org/officeDocument/2006/relationships/image" Target="../media/image3.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hyperlink" Target="https://tonyburgess1969.net/2017/04/22/happy-earth-day-2017-earthday/" TargetMode="External"/><Relationship Id="rId3" Type="http://schemas.openxmlformats.org/officeDocument/2006/relationships/image" Target="../media/image1.jpeg"/><Relationship Id="rId7" Type="http://schemas.openxmlformats.org/officeDocument/2006/relationships/hyperlink" Target="https://www.prepaidphonenews.com/2020/04/venn-mobiles-earth-day-offer-lets-you.html" TargetMode="External"/><Relationship Id="rId12" Type="http://schemas.openxmlformats.org/officeDocument/2006/relationships/image" Target="../media/image16.jpg"/><Relationship Id="rId2" Type="http://schemas.openxmlformats.org/officeDocument/2006/relationships/notesSlide" Target="../notesSlides/notesSlide2.xml"/><Relationship Id="rId16" Type="http://schemas.openxmlformats.org/officeDocument/2006/relationships/hyperlink" Target="https://creativecommons.org/licenses/by-nc-sa/3.0/" TargetMode="External"/><Relationship Id="rId1" Type="http://schemas.openxmlformats.org/officeDocument/2006/relationships/slideLayout" Target="../slideLayouts/slideLayout2.xml"/><Relationship Id="rId6" Type="http://schemas.openxmlformats.org/officeDocument/2006/relationships/image" Target="../media/image13.jpg"/><Relationship Id="rId11" Type="http://schemas.openxmlformats.org/officeDocument/2006/relationships/hyperlink" Target="http://strathbogierangesnatureview.wordpress.com/2012/05/02/landcare-tree-id-signs/" TargetMode="External"/><Relationship Id="rId5" Type="http://schemas.openxmlformats.org/officeDocument/2006/relationships/image" Target="../media/image3.png"/><Relationship Id="rId15" Type="http://schemas.openxmlformats.org/officeDocument/2006/relationships/hyperlink" Target="https://creativecommons.org/licenses/by-sa/3.0/" TargetMode="External"/><Relationship Id="rId10" Type="http://schemas.openxmlformats.org/officeDocument/2006/relationships/image" Target="../media/image15.jpg"/><Relationship Id="rId4" Type="http://schemas.openxmlformats.org/officeDocument/2006/relationships/image" Target="../media/image2.png"/><Relationship Id="rId9" Type="http://schemas.openxmlformats.org/officeDocument/2006/relationships/hyperlink" Target="https://www.flickr.com/photos/codnewsroom/20130909010/in/album-72157656413543560/" TargetMode="External"/><Relationship Id="rId14" Type="http://schemas.openxmlformats.org/officeDocument/2006/relationships/hyperlink" Target="https://creativecommons.org/licenses/by/3.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pixnio.com/people/children-kids/outdoor-education-studen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765151-5E9A-4649-9AF2-B0590C193A85}"/>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23312" r="9091" b="38335"/>
          <a:stretch/>
        </p:blipFill>
        <p:spPr>
          <a:xfrm>
            <a:off x="-2132" y="227"/>
            <a:ext cx="12191675" cy="6858000"/>
          </a:xfrm>
          <a:prstGeom prst="rect">
            <a:avLst/>
          </a:prstGeom>
        </p:spPr>
      </p:pic>
      <p:pic>
        <p:nvPicPr>
          <p:cNvPr id="93" name="Picture 92">
            <a:extLst>
              <a:ext uri="{FF2B5EF4-FFF2-40B4-BE49-F238E27FC236}">
                <a16:creationId xmlns:a16="http://schemas.microsoft.com/office/drawing/2014/main" id="{97E95E2F-46AB-4CC1-B3EC-E895B83649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5" name="Picture 94">
            <a:extLst>
              <a:ext uri="{FF2B5EF4-FFF2-40B4-BE49-F238E27FC236}">
                <a16:creationId xmlns:a16="http://schemas.microsoft.com/office/drawing/2014/main" id="{948DAB23-6C4D-4138-8D67-DC09574BC89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97" name="Rectangle 96">
            <a:extLst>
              <a:ext uri="{FF2B5EF4-FFF2-40B4-BE49-F238E27FC236}">
                <a16:creationId xmlns:a16="http://schemas.microsoft.com/office/drawing/2014/main" id="{27F7FCF9-9DC8-4809-ABA1-9E838A2C2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DCDABCB5-7B43-4F1E-A92D-40B7FC42C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9068540E-7885-4861-BD0F-315690043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589120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15458C-FFE8-D241-AE0A-661439EAF544}"/>
              </a:ext>
            </a:extLst>
          </p:cNvPr>
          <p:cNvSpPr>
            <a:spLocks noGrp="1"/>
          </p:cNvSpPr>
          <p:nvPr>
            <p:ph type="ctrTitle"/>
          </p:nvPr>
        </p:nvSpPr>
        <p:spPr>
          <a:xfrm>
            <a:off x="2696715" y="1348838"/>
            <a:ext cx="4128142" cy="2268559"/>
          </a:xfrm>
        </p:spPr>
        <p:txBody>
          <a:bodyPr>
            <a:normAutofit/>
          </a:bodyPr>
          <a:lstStyle/>
          <a:p>
            <a:r>
              <a:rPr lang="en-US" sz="3800" dirty="0"/>
              <a:t>McLane PTSO Trail and Garden Committee </a:t>
            </a:r>
          </a:p>
        </p:txBody>
      </p:sp>
      <p:sp>
        <p:nvSpPr>
          <p:cNvPr id="3" name="Subtitle 2">
            <a:extLst>
              <a:ext uri="{FF2B5EF4-FFF2-40B4-BE49-F238E27FC236}">
                <a16:creationId xmlns:a16="http://schemas.microsoft.com/office/drawing/2014/main" id="{57716910-31D6-0E41-B397-B1D9BCC98995}"/>
              </a:ext>
            </a:extLst>
          </p:cNvPr>
          <p:cNvSpPr>
            <a:spLocks noGrp="1"/>
          </p:cNvSpPr>
          <p:nvPr>
            <p:ph type="subTitle" idx="1"/>
          </p:nvPr>
        </p:nvSpPr>
        <p:spPr>
          <a:xfrm>
            <a:off x="2831794" y="93050"/>
            <a:ext cx="3967275" cy="1160213"/>
          </a:xfrm>
        </p:spPr>
        <p:txBody>
          <a:bodyPr>
            <a:normAutofit/>
          </a:bodyPr>
          <a:lstStyle/>
          <a:p>
            <a:r>
              <a:rPr lang="en-US" dirty="0"/>
              <a:t>A Proposal that supports the McLane Students, Families and the West Olympia Community</a:t>
            </a:r>
          </a:p>
        </p:txBody>
      </p:sp>
      <p:sp>
        <p:nvSpPr>
          <p:cNvPr id="154" name="Rectangle 102">
            <a:extLst>
              <a:ext uri="{FF2B5EF4-FFF2-40B4-BE49-F238E27FC236}">
                <a16:creationId xmlns:a16="http://schemas.microsoft.com/office/drawing/2014/main" id="{803A8740-FDD5-4A54-851E-CEC119ED8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8742"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BB990E7-8C25-479B-BCBB-57ADAC7E473F}"/>
              </a:ext>
            </a:extLst>
          </p:cNvPr>
          <p:cNvSpPr txBox="1"/>
          <p:nvPr/>
        </p:nvSpPr>
        <p:spPr>
          <a:xfrm>
            <a:off x="2114679" y="673157"/>
            <a:ext cx="10794434" cy="923330"/>
          </a:xfrm>
          <a:prstGeom prst="rect">
            <a:avLst/>
          </a:prstGeom>
          <a:noFill/>
        </p:spPr>
        <p:txBody>
          <a:bodyPr wrap="square">
            <a:spAutoFit/>
          </a:bodyPr>
          <a:lstStyle/>
          <a:p>
            <a:pPr>
              <a:spcAft>
                <a:spcPts val="600"/>
              </a:spcAft>
            </a:pPr>
            <a:br>
              <a:rPr lang="en-US" dirty="0"/>
            </a:br>
            <a:br>
              <a:rPr lang="en-US" dirty="0"/>
            </a:br>
            <a:endParaRPr lang="en-US" dirty="0"/>
          </a:p>
        </p:txBody>
      </p:sp>
      <p:sp>
        <p:nvSpPr>
          <p:cNvPr id="6" name="TextBox 5">
            <a:extLst>
              <a:ext uri="{FF2B5EF4-FFF2-40B4-BE49-F238E27FC236}">
                <a16:creationId xmlns:a16="http://schemas.microsoft.com/office/drawing/2014/main" id="{E65D4DB0-E1A2-4140-A9EC-BD201A3CF207}"/>
              </a:ext>
            </a:extLst>
          </p:cNvPr>
          <p:cNvSpPr txBox="1"/>
          <p:nvPr/>
        </p:nvSpPr>
        <p:spPr>
          <a:xfrm>
            <a:off x="9467872" y="6658172"/>
            <a:ext cx="27238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www.footwa.com/tag/tre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84" name="TextBox 83">
            <a:extLst>
              <a:ext uri="{FF2B5EF4-FFF2-40B4-BE49-F238E27FC236}">
                <a16:creationId xmlns:a16="http://schemas.microsoft.com/office/drawing/2014/main" id="{B0C8C931-403B-45D0-89F1-C3B53C2C82F5}"/>
              </a:ext>
            </a:extLst>
          </p:cNvPr>
          <p:cNvSpPr txBox="1"/>
          <p:nvPr/>
        </p:nvSpPr>
        <p:spPr>
          <a:xfrm>
            <a:off x="962042" y="3625204"/>
            <a:ext cx="6510968" cy="2677656"/>
          </a:xfrm>
          <a:prstGeom prst="rect">
            <a:avLst/>
          </a:prstGeom>
          <a:noFill/>
        </p:spPr>
        <p:txBody>
          <a:bodyPr wrap="square">
            <a:spAutoFit/>
          </a:bodyPr>
          <a:lstStyle/>
          <a:p>
            <a:r>
              <a:rPr lang="en-US" sz="1400" dirty="0"/>
              <a:t>---------------------------------------------------------------------------------------------------</a:t>
            </a:r>
          </a:p>
          <a:p>
            <a:r>
              <a:rPr lang="en-US" sz="1400" dirty="0"/>
              <a:t>When was the last time you tree bathed in the verdant beauty of the</a:t>
            </a:r>
          </a:p>
          <a:p>
            <a:r>
              <a:rPr lang="en-US" sz="1400" dirty="0"/>
              <a:t> McLane Trail?</a:t>
            </a:r>
            <a:br>
              <a:rPr lang="en-US" sz="1400" dirty="0"/>
            </a:br>
            <a:br>
              <a:rPr lang="en-US" sz="1400" dirty="0"/>
            </a:br>
            <a:r>
              <a:rPr lang="en-US" sz="1400" dirty="0"/>
              <a:t>Everyday, members of the West Olympia community enjoy the natural </a:t>
            </a:r>
          </a:p>
          <a:p>
            <a:r>
              <a:rPr lang="en-US" sz="1400" dirty="0"/>
              <a:t>beauty of the McLane Trail and surrounding area</a:t>
            </a:r>
            <a:br>
              <a:rPr lang="en-US" sz="1400" dirty="0"/>
            </a:br>
            <a:br>
              <a:rPr lang="en-US" sz="1400" dirty="0"/>
            </a:br>
            <a:r>
              <a:rPr lang="en-US" sz="1400" dirty="0"/>
              <a:t>For years, this area has served as an outdoor classroom for McLane</a:t>
            </a:r>
          </a:p>
          <a:p>
            <a:r>
              <a:rPr lang="en-US" sz="1400" dirty="0"/>
              <a:t> Students</a:t>
            </a:r>
            <a:br>
              <a:rPr lang="en-US" sz="1400" dirty="0"/>
            </a:br>
            <a:br>
              <a:rPr lang="en-US" sz="1400" dirty="0"/>
            </a:br>
            <a:r>
              <a:rPr lang="en-US" sz="1400" dirty="0"/>
              <a:t>During the last 8 months this area has aided the West Olympia </a:t>
            </a:r>
          </a:p>
          <a:p>
            <a:r>
              <a:rPr lang="en-US" sz="1400" dirty="0"/>
              <a:t>Community in  ways we can’t imagine</a:t>
            </a:r>
          </a:p>
        </p:txBody>
      </p:sp>
    </p:spTree>
    <p:extLst>
      <p:ext uri="{BB962C8B-B14F-4D97-AF65-F5344CB8AC3E}">
        <p14:creationId xmlns:p14="http://schemas.microsoft.com/office/powerpoint/2010/main" val="1724678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B6E9958-35A1-46B5-833D-EA8A18CF1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0FF02011-EA8C-4589-BEDB-2CE94F85A2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5" name="Picture 24">
            <a:extLst>
              <a:ext uri="{FF2B5EF4-FFF2-40B4-BE49-F238E27FC236}">
                <a16:creationId xmlns:a16="http://schemas.microsoft.com/office/drawing/2014/main" id="{060AC3F5-0DCA-4C1B-A0DE-BE4373DBE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7" name="Rectangle 26">
            <a:extLst>
              <a:ext uri="{FF2B5EF4-FFF2-40B4-BE49-F238E27FC236}">
                <a16:creationId xmlns:a16="http://schemas.microsoft.com/office/drawing/2014/main" id="{D673309C-7B27-4BB4-BDDE-F23F96D4A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7553F17-ADAA-4038-9CB9-617A83E83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0F4C554-B4B4-485E-B3F3-6880F316A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42C9B3-6FF6-264F-9B6B-112EB8F9CF9C}"/>
              </a:ext>
            </a:extLst>
          </p:cNvPr>
          <p:cNvSpPr>
            <a:spLocks noGrp="1"/>
          </p:cNvSpPr>
          <p:nvPr>
            <p:ph type="title"/>
          </p:nvPr>
        </p:nvSpPr>
        <p:spPr>
          <a:xfrm>
            <a:off x="1521519" y="621510"/>
            <a:ext cx="3793327" cy="1077229"/>
          </a:xfrm>
        </p:spPr>
        <p:txBody>
          <a:bodyPr>
            <a:normAutofit/>
          </a:bodyPr>
          <a:lstStyle/>
          <a:p>
            <a:pPr algn="l"/>
            <a:r>
              <a:rPr lang="en-US" sz="3100" dirty="0"/>
              <a:t>McLane Trail and Garden Committee</a:t>
            </a:r>
          </a:p>
        </p:txBody>
      </p:sp>
      <p:sp>
        <p:nvSpPr>
          <p:cNvPr id="3" name="Content Placeholder 2">
            <a:extLst>
              <a:ext uri="{FF2B5EF4-FFF2-40B4-BE49-F238E27FC236}">
                <a16:creationId xmlns:a16="http://schemas.microsoft.com/office/drawing/2014/main" id="{84D9060F-EA54-B74B-8C50-8D6DA23F3CE2}"/>
              </a:ext>
            </a:extLst>
          </p:cNvPr>
          <p:cNvSpPr>
            <a:spLocks noGrp="1"/>
          </p:cNvSpPr>
          <p:nvPr>
            <p:ph idx="1"/>
          </p:nvPr>
        </p:nvSpPr>
        <p:spPr>
          <a:xfrm>
            <a:off x="1253705" y="1209816"/>
            <a:ext cx="4794359" cy="5001658"/>
          </a:xfrm>
        </p:spPr>
        <p:txBody>
          <a:bodyPr>
            <a:normAutofit fontScale="85000" lnSpcReduction="20000"/>
          </a:bodyPr>
          <a:lstStyle/>
          <a:p>
            <a:pPr marL="0" indent="0">
              <a:lnSpc>
                <a:spcPct val="110000"/>
              </a:lnSpc>
              <a:buNone/>
            </a:pPr>
            <a:endParaRPr lang="en-US" sz="1600" dirty="0"/>
          </a:p>
          <a:p>
            <a:pPr marL="0" indent="0">
              <a:lnSpc>
                <a:spcPct val="110000"/>
              </a:lnSpc>
              <a:buNone/>
            </a:pPr>
            <a:r>
              <a:rPr lang="en-US" sz="1900" dirty="0"/>
              <a:t>The McLane Trail and Garden Committee was formally established in October 2020 through a growing interest by Teachers, Students, Families, and Community Members proactively seeking to develop more interactive green space for the Community</a:t>
            </a:r>
          </a:p>
          <a:p>
            <a:pPr>
              <a:lnSpc>
                <a:spcPct val="110000"/>
              </a:lnSpc>
            </a:pPr>
            <a:r>
              <a:rPr lang="en-US" sz="1900" dirty="0"/>
              <a:t>Revitalize trail maintenance and planting</a:t>
            </a:r>
          </a:p>
          <a:p>
            <a:pPr>
              <a:lnSpc>
                <a:spcPct val="110000"/>
              </a:lnSpc>
            </a:pPr>
            <a:r>
              <a:rPr lang="en-US" sz="1900" dirty="0"/>
              <a:t>Create educational opportunities tied to the natural space of our neighborhood (Virtually Guided Tours, Educational Signs, and Seasonal Events)</a:t>
            </a:r>
          </a:p>
          <a:p>
            <a:pPr>
              <a:lnSpc>
                <a:spcPct val="110000"/>
              </a:lnSpc>
            </a:pPr>
            <a:r>
              <a:rPr lang="en-US" sz="1900" dirty="0"/>
              <a:t>Develop cultural recognition of our Native American heritage </a:t>
            </a:r>
          </a:p>
          <a:p>
            <a:pPr>
              <a:lnSpc>
                <a:spcPct val="110000"/>
              </a:lnSpc>
            </a:pPr>
            <a:r>
              <a:rPr lang="en-US" sz="1900" dirty="0"/>
              <a:t>Develop Community Gardens, Trails, Barefoot space, cultivate native flora and fauna, and natural classroom space </a:t>
            </a:r>
          </a:p>
        </p:txBody>
      </p:sp>
      <p:pic>
        <p:nvPicPr>
          <p:cNvPr id="5" name="Picture 4" descr="A picture containing grass, tree, outdoor, plant&#10;&#10;Description automatically generated">
            <a:extLst>
              <a:ext uri="{FF2B5EF4-FFF2-40B4-BE49-F238E27FC236}">
                <a16:creationId xmlns:a16="http://schemas.microsoft.com/office/drawing/2014/main" id="{9AEF1DAD-D987-4C02-A482-34A7386FCE72}"/>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36237" r="5761"/>
          <a:stretch/>
        </p:blipFill>
        <p:spPr>
          <a:xfrm>
            <a:off x="6409796" y="641225"/>
            <a:ext cx="2091881" cy="2704955"/>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10" name="Picture 9" descr="A picture containing tree, outdoor, grass, person&#10;&#10;Description automatically generated">
            <a:extLst>
              <a:ext uri="{FF2B5EF4-FFF2-40B4-BE49-F238E27FC236}">
                <a16:creationId xmlns:a16="http://schemas.microsoft.com/office/drawing/2014/main" id="{FCE9799E-C238-4F4B-BFC0-1F51E215E995}"/>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l="12514" r="35997" b="-2"/>
          <a:stretch/>
        </p:blipFill>
        <p:spPr>
          <a:xfrm>
            <a:off x="8656457" y="641226"/>
            <a:ext cx="2091881" cy="2700091"/>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15" name="Picture 14">
            <a:extLst>
              <a:ext uri="{FF2B5EF4-FFF2-40B4-BE49-F238E27FC236}">
                <a16:creationId xmlns:a16="http://schemas.microsoft.com/office/drawing/2014/main" id="{C45D654A-23CB-4E06-8A0A-F2E765F0350B}"/>
              </a:ext>
            </a:extLst>
          </p:cNvPr>
          <p:cNvPicPr>
            <a:picLocks noChangeAspect="1"/>
          </p:cNvPicPr>
          <p:nvPr/>
        </p:nvPicPr>
        <p:blipFill rotWithShape="1">
          <a:blip r:embed="rId9">
            <a:extLst>
              <a:ext uri="{837473B0-CC2E-450A-ABE3-18F120FF3D39}">
                <a1611:picAttrSrcUrl xmlns:a1611="http://schemas.microsoft.com/office/drawing/2016/11/main" r:id="rId10"/>
              </a:ext>
            </a:extLst>
          </a:blip>
          <a:srcRect l="14473" r="33828" b="-2"/>
          <a:stretch/>
        </p:blipFill>
        <p:spPr>
          <a:xfrm>
            <a:off x="6416207" y="3509766"/>
            <a:ext cx="2084656" cy="270170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3" name="Rectangle 32">
            <a:extLst>
              <a:ext uri="{FF2B5EF4-FFF2-40B4-BE49-F238E27FC236}">
                <a16:creationId xmlns:a16="http://schemas.microsoft.com/office/drawing/2014/main" id="{00E88DD4-E113-440E-BF3B-1BEB8E5DE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C2BA607-ADBF-4EA3-B034-E7C3D85C5B39}"/>
              </a:ext>
            </a:extLst>
          </p:cNvPr>
          <p:cNvSpPr txBox="1"/>
          <p:nvPr/>
        </p:nvSpPr>
        <p:spPr>
          <a:xfrm>
            <a:off x="9626874" y="6870700"/>
            <a:ext cx="256512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commons.m.wikimedia.org/wiki/Barefoot_park">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11" name="TextBox 10">
            <a:extLst>
              <a:ext uri="{FF2B5EF4-FFF2-40B4-BE49-F238E27FC236}">
                <a16:creationId xmlns:a16="http://schemas.microsoft.com/office/drawing/2014/main" id="{00D94393-97D6-45A3-9F41-B8A093368DAD}"/>
              </a:ext>
            </a:extLst>
          </p:cNvPr>
          <p:cNvSpPr txBox="1"/>
          <p:nvPr/>
        </p:nvSpPr>
        <p:spPr>
          <a:xfrm>
            <a:off x="6880733" y="6870700"/>
            <a:ext cx="273344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8" tooltip="https://exploreandexpress-sheila.blogspot.com/2011/09/trip-to-forest-waldausflug.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2"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16" name="TextBox 15">
            <a:extLst>
              <a:ext uri="{FF2B5EF4-FFF2-40B4-BE49-F238E27FC236}">
                <a16:creationId xmlns:a16="http://schemas.microsoft.com/office/drawing/2014/main" id="{9F8ACE53-445C-40EE-A4C4-BD41913D70A3}"/>
              </a:ext>
            </a:extLst>
          </p:cNvPr>
          <p:cNvSpPr txBox="1"/>
          <p:nvPr/>
        </p:nvSpPr>
        <p:spPr>
          <a:xfrm>
            <a:off x="4302908" y="6870700"/>
            <a:ext cx="2565125"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0" tooltip="http://www.progressive-charlestown.com/2014/09/learn-about-composting-with-worms.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24" name="Picture 23" descr="Logo&#10;&#10;Description automatically generated">
            <a:extLst>
              <a:ext uri="{FF2B5EF4-FFF2-40B4-BE49-F238E27FC236}">
                <a16:creationId xmlns:a16="http://schemas.microsoft.com/office/drawing/2014/main" id="{FAE375FB-4626-4539-95F4-9DC350D092DB}"/>
              </a:ext>
            </a:extLst>
          </p:cNvPr>
          <p:cNvPicPr>
            <a:picLocks noChangeAspect="1"/>
          </p:cNvPicPr>
          <p:nvPr/>
        </p:nvPicPr>
        <p:blipFill>
          <a:blip r:embed="rId13"/>
          <a:stretch>
            <a:fillRect/>
          </a:stretch>
        </p:blipFill>
        <p:spPr>
          <a:xfrm>
            <a:off x="8620510" y="3509766"/>
            <a:ext cx="2209072" cy="2727108"/>
          </a:xfrm>
          <a:prstGeom prst="rect">
            <a:avLst/>
          </a:prstGeom>
        </p:spPr>
      </p:pic>
    </p:spTree>
    <p:extLst>
      <p:ext uri="{BB962C8B-B14F-4D97-AF65-F5344CB8AC3E}">
        <p14:creationId xmlns:p14="http://schemas.microsoft.com/office/powerpoint/2010/main" val="2771870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165DB7F5-7A94-461D-99D3-0CC193D64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A9F0EF56-2FA1-4BB7-BA87-994B25AD8F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1" name="Picture 50">
            <a:extLst>
              <a:ext uri="{FF2B5EF4-FFF2-40B4-BE49-F238E27FC236}">
                <a16:creationId xmlns:a16="http://schemas.microsoft.com/office/drawing/2014/main" id="{72EEB8BC-C925-458C-9EC0-2B990C05BD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3" name="Rectangle 52">
            <a:extLst>
              <a:ext uri="{FF2B5EF4-FFF2-40B4-BE49-F238E27FC236}">
                <a16:creationId xmlns:a16="http://schemas.microsoft.com/office/drawing/2014/main" id="{735E6828-873E-4E9E-84DD-6FB83F249F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89E24C17-0FA7-4C84-9967-E79DD90EA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89233-46BC-1E4D-BD5B-2ACFAF045DEA}"/>
              </a:ext>
            </a:extLst>
          </p:cNvPr>
          <p:cNvSpPr>
            <a:spLocks noGrp="1"/>
          </p:cNvSpPr>
          <p:nvPr>
            <p:ph type="title"/>
          </p:nvPr>
        </p:nvSpPr>
        <p:spPr>
          <a:xfrm>
            <a:off x="7853544" y="808056"/>
            <a:ext cx="3024722" cy="1077229"/>
          </a:xfrm>
        </p:spPr>
        <p:txBody>
          <a:bodyPr>
            <a:normAutofit/>
          </a:bodyPr>
          <a:lstStyle/>
          <a:p>
            <a:pPr algn="l"/>
            <a:r>
              <a:rPr lang="en-US" dirty="0"/>
              <a:t>The Need</a:t>
            </a:r>
          </a:p>
        </p:txBody>
      </p:sp>
      <p:pic>
        <p:nvPicPr>
          <p:cNvPr id="13" name="Picture 12" descr="A picture containing yellow, plant&#10;&#10;Description automatically generated">
            <a:extLst>
              <a:ext uri="{FF2B5EF4-FFF2-40B4-BE49-F238E27FC236}">
                <a16:creationId xmlns:a16="http://schemas.microsoft.com/office/drawing/2014/main" id="{6883B32B-BB90-4AA4-96CE-C09D7509207C}"/>
              </a:ext>
            </a:extLst>
          </p:cNvPr>
          <p:cNvPicPr>
            <a:picLocks noChangeAspect="1"/>
          </p:cNvPicPr>
          <p:nvPr/>
        </p:nvPicPr>
        <p:blipFill rotWithShape="1">
          <a:blip r:embed="rId5"/>
          <a:srcRect t="13237" r="-2" b="-3"/>
          <a:stretch/>
        </p:blipFill>
        <p:spPr>
          <a:xfrm rot="5400000">
            <a:off x="3055796" y="744679"/>
            <a:ext cx="4264106" cy="2774748"/>
          </a:xfrm>
          <a:prstGeom prst="rect">
            <a:avLst/>
          </a:prstGeom>
          <a:ln w="12700">
            <a:solidFill>
              <a:schemeClr val="tx1"/>
            </a:solidFill>
          </a:ln>
        </p:spPr>
      </p:pic>
      <p:pic>
        <p:nvPicPr>
          <p:cNvPr id="25" name="Picture 24" descr="A picture containing grass, outdoor, tree, plant&#10;&#10;Description automatically generated">
            <a:extLst>
              <a:ext uri="{FF2B5EF4-FFF2-40B4-BE49-F238E27FC236}">
                <a16:creationId xmlns:a16="http://schemas.microsoft.com/office/drawing/2014/main" id="{27A5BAA8-C402-457E-81B4-6E879388F316}"/>
              </a:ext>
            </a:extLst>
          </p:cNvPr>
          <p:cNvPicPr>
            <a:picLocks noChangeAspect="1"/>
          </p:cNvPicPr>
          <p:nvPr/>
        </p:nvPicPr>
        <p:blipFill rotWithShape="1">
          <a:blip r:embed="rId6"/>
          <a:srcRect l="3696" r="25844" b="-5"/>
          <a:stretch/>
        </p:blipFill>
        <p:spPr>
          <a:xfrm rot="5400000">
            <a:off x="1091745" y="-84211"/>
            <a:ext cx="2611819" cy="2780242"/>
          </a:xfrm>
          <a:prstGeom prst="rect">
            <a:avLst/>
          </a:prstGeom>
          <a:ln w="12700">
            <a:solidFill>
              <a:schemeClr val="tx1"/>
            </a:solidFill>
          </a:ln>
        </p:spPr>
      </p:pic>
      <p:pic>
        <p:nvPicPr>
          <p:cNvPr id="15" name="Picture 14" descr="A picture containing outdoor, tree, grass, ground&#10;&#10;Description automatically generated">
            <a:extLst>
              <a:ext uri="{FF2B5EF4-FFF2-40B4-BE49-F238E27FC236}">
                <a16:creationId xmlns:a16="http://schemas.microsoft.com/office/drawing/2014/main" id="{B46BDB9D-01D0-4DF1-AABE-8F81A318C76F}"/>
              </a:ext>
            </a:extLst>
          </p:cNvPr>
          <p:cNvPicPr>
            <a:picLocks noChangeAspect="1"/>
          </p:cNvPicPr>
          <p:nvPr/>
        </p:nvPicPr>
        <p:blipFill rotWithShape="1">
          <a:blip r:embed="rId7"/>
          <a:srcRect l="23862" r="27039"/>
          <a:stretch/>
        </p:blipFill>
        <p:spPr>
          <a:xfrm>
            <a:off x="1007987" y="2611819"/>
            <a:ext cx="2779788" cy="4246181"/>
          </a:xfrm>
          <a:prstGeom prst="rect">
            <a:avLst/>
          </a:prstGeom>
          <a:ln w="12700">
            <a:solidFill>
              <a:schemeClr val="tx1"/>
            </a:solidFill>
          </a:ln>
        </p:spPr>
      </p:pic>
      <p:sp>
        <p:nvSpPr>
          <p:cNvPr id="57" name="Rectangle 56">
            <a:extLst>
              <a:ext uri="{FF2B5EF4-FFF2-40B4-BE49-F238E27FC236}">
                <a16:creationId xmlns:a16="http://schemas.microsoft.com/office/drawing/2014/main" id="{26DFF63F-57EE-40C2-8931-3BAC5E297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0F20FDC0-95F2-432B-AB82-7AAB00CB5AC9}"/>
              </a:ext>
            </a:extLst>
          </p:cNvPr>
          <p:cNvPicPr>
            <a:picLocks noChangeAspect="1"/>
          </p:cNvPicPr>
          <p:nvPr/>
        </p:nvPicPr>
        <p:blipFill rotWithShape="1">
          <a:blip r:embed="rId8"/>
          <a:srcRect l="13644" r="6238" b="1"/>
          <a:stretch/>
        </p:blipFill>
        <p:spPr>
          <a:xfrm>
            <a:off x="3801534" y="4261748"/>
            <a:ext cx="2773682" cy="2596479"/>
          </a:xfrm>
          <a:prstGeom prst="rect">
            <a:avLst/>
          </a:prstGeom>
          <a:ln w="12700">
            <a:solidFill>
              <a:schemeClr val="tx1"/>
            </a:solidFill>
          </a:ln>
        </p:spPr>
      </p:pic>
      <p:sp>
        <p:nvSpPr>
          <p:cNvPr id="3" name="Content Placeholder 2">
            <a:extLst>
              <a:ext uri="{FF2B5EF4-FFF2-40B4-BE49-F238E27FC236}">
                <a16:creationId xmlns:a16="http://schemas.microsoft.com/office/drawing/2014/main" id="{7552276A-1A3F-1642-B431-D76CBB5BA3B1}"/>
              </a:ext>
            </a:extLst>
          </p:cNvPr>
          <p:cNvSpPr>
            <a:spLocks noGrp="1"/>
          </p:cNvSpPr>
          <p:nvPr>
            <p:ph idx="1"/>
          </p:nvPr>
        </p:nvSpPr>
        <p:spPr>
          <a:xfrm>
            <a:off x="7040394" y="1289794"/>
            <a:ext cx="3881091" cy="5105907"/>
          </a:xfrm>
        </p:spPr>
        <p:txBody>
          <a:bodyPr>
            <a:normAutofit/>
          </a:bodyPr>
          <a:lstStyle/>
          <a:p>
            <a:pPr>
              <a:lnSpc>
                <a:spcPct val="110000"/>
              </a:lnSpc>
            </a:pPr>
            <a:r>
              <a:rPr lang="en-US" sz="1400" dirty="0"/>
              <a:t>OSD student outcome three: Students will advocate for their own physical and mental wellness and be hopeful about their future</a:t>
            </a:r>
          </a:p>
          <a:p>
            <a:pPr>
              <a:lnSpc>
                <a:spcPct val="110000"/>
              </a:lnSpc>
            </a:pPr>
            <a:r>
              <a:rPr lang="en-US" sz="1400" dirty="0"/>
              <a:t>Two seasonal events for Rotarian volunteers (more available throughout the year) </a:t>
            </a:r>
          </a:p>
          <a:p>
            <a:pPr>
              <a:lnSpc>
                <a:spcPct val="110000"/>
              </a:lnSpc>
            </a:pPr>
            <a:r>
              <a:rPr lang="en-US" sz="1400" dirty="0"/>
              <a:t>Creates an equal opportunity that is accessible to all Students for them to explore and learn about their environment</a:t>
            </a:r>
          </a:p>
          <a:p>
            <a:pPr>
              <a:lnSpc>
                <a:spcPct val="110000"/>
              </a:lnSpc>
            </a:pPr>
            <a:r>
              <a:rPr lang="en-US" sz="1400" dirty="0"/>
              <a:t>Builds a Community space geared to exercise, psychological restoration, and safe space for socializing</a:t>
            </a:r>
          </a:p>
          <a:p>
            <a:pPr>
              <a:lnSpc>
                <a:spcPct val="110000"/>
              </a:lnSpc>
            </a:pPr>
            <a:r>
              <a:rPr lang="en-US" sz="1400" dirty="0"/>
              <a:t>This project will replace, restore and maintain the current trail, renew signs, create above ground gardens, as well as other community centered initiatives</a:t>
            </a:r>
          </a:p>
        </p:txBody>
      </p:sp>
      <p:sp>
        <p:nvSpPr>
          <p:cNvPr id="59" name="Rectangle 58">
            <a:extLst>
              <a:ext uri="{FF2B5EF4-FFF2-40B4-BE49-F238E27FC236}">
                <a16:creationId xmlns:a16="http://schemas.microsoft.com/office/drawing/2014/main" id="{55590965-0CDF-47E1-B781-CA9F29D46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343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AF12C9A2-12F3-489A-8898-714DDAF4A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extLst>
              <a:ext uri="{FF2B5EF4-FFF2-40B4-BE49-F238E27FC236}">
                <a16:creationId xmlns:a16="http://schemas.microsoft.com/office/drawing/2014/main" id="{E2457104-E371-4193-92E9-56875C696A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64" name="Picture 63">
            <a:extLst>
              <a:ext uri="{FF2B5EF4-FFF2-40B4-BE49-F238E27FC236}">
                <a16:creationId xmlns:a16="http://schemas.microsoft.com/office/drawing/2014/main" id="{9B7510C7-4655-4B62-97DC-F4571EA203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6" name="Rectangle 65">
            <a:extLst>
              <a:ext uri="{FF2B5EF4-FFF2-40B4-BE49-F238E27FC236}">
                <a16:creationId xmlns:a16="http://schemas.microsoft.com/office/drawing/2014/main" id="{D943188D-609C-4873-87AF-58D69C99C5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A5C24B77-65C3-4206-B68F-037C8F50C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7B571378-29A1-464D-AA65-9D7EBB941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89233-46BC-1E4D-BD5B-2ACFAF045DEA}"/>
              </a:ext>
            </a:extLst>
          </p:cNvPr>
          <p:cNvSpPr>
            <a:spLocks noGrp="1"/>
          </p:cNvSpPr>
          <p:nvPr>
            <p:ph type="title"/>
          </p:nvPr>
        </p:nvSpPr>
        <p:spPr>
          <a:xfrm>
            <a:off x="2173761" y="822898"/>
            <a:ext cx="2668106" cy="1077229"/>
          </a:xfrm>
        </p:spPr>
        <p:txBody>
          <a:bodyPr>
            <a:normAutofit/>
          </a:bodyPr>
          <a:lstStyle/>
          <a:p>
            <a:pPr algn="l"/>
            <a:r>
              <a:rPr lang="en-US" sz="2800" dirty="0"/>
              <a:t>The Project</a:t>
            </a:r>
          </a:p>
        </p:txBody>
      </p:sp>
      <p:sp>
        <p:nvSpPr>
          <p:cNvPr id="3" name="Content Placeholder 2">
            <a:extLst>
              <a:ext uri="{FF2B5EF4-FFF2-40B4-BE49-F238E27FC236}">
                <a16:creationId xmlns:a16="http://schemas.microsoft.com/office/drawing/2014/main" id="{7552276A-1A3F-1642-B431-D76CBB5BA3B1}"/>
              </a:ext>
            </a:extLst>
          </p:cNvPr>
          <p:cNvSpPr>
            <a:spLocks noGrp="1"/>
          </p:cNvSpPr>
          <p:nvPr>
            <p:ph idx="1"/>
          </p:nvPr>
        </p:nvSpPr>
        <p:spPr>
          <a:xfrm>
            <a:off x="1501194" y="2108181"/>
            <a:ext cx="3808936" cy="3997828"/>
          </a:xfrm>
        </p:spPr>
        <p:txBody>
          <a:bodyPr>
            <a:normAutofit/>
          </a:bodyPr>
          <a:lstStyle/>
          <a:p>
            <a:pPr>
              <a:lnSpc>
                <a:spcPct val="110000"/>
              </a:lnSpc>
            </a:pPr>
            <a:r>
              <a:rPr lang="en-US" sz="1400" dirty="0"/>
              <a:t>Revitalize Signs and Restore Trail </a:t>
            </a:r>
          </a:p>
          <a:p>
            <a:pPr>
              <a:lnSpc>
                <a:spcPct val="110000"/>
              </a:lnSpc>
            </a:pPr>
            <a:r>
              <a:rPr lang="en-US" sz="1400" dirty="0"/>
              <a:t>Modernize upkeep</a:t>
            </a:r>
          </a:p>
          <a:p>
            <a:pPr>
              <a:lnSpc>
                <a:spcPct val="110000"/>
              </a:lnSpc>
            </a:pPr>
            <a:r>
              <a:rPr lang="en-US" sz="1400" dirty="0"/>
              <a:t>Mark distances on the trail</a:t>
            </a:r>
          </a:p>
          <a:p>
            <a:pPr>
              <a:lnSpc>
                <a:spcPct val="110000"/>
              </a:lnSpc>
            </a:pPr>
            <a:r>
              <a:rPr lang="en-US" sz="1400" dirty="0"/>
              <a:t>Plan Spring planting event (Earth Day)</a:t>
            </a:r>
          </a:p>
          <a:p>
            <a:pPr>
              <a:lnSpc>
                <a:spcPct val="110000"/>
              </a:lnSpc>
            </a:pPr>
            <a:r>
              <a:rPr lang="en-US" sz="1400" dirty="0"/>
              <a:t>Trail Maintenance with additional plants</a:t>
            </a:r>
          </a:p>
          <a:p>
            <a:pPr>
              <a:lnSpc>
                <a:spcPct val="110000"/>
              </a:lnSpc>
            </a:pPr>
            <a:r>
              <a:rPr lang="en-US" sz="1400" dirty="0"/>
              <a:t>Clear undergrowth</a:t>
            </a:r>
          </a:p>
          <a:p>
            <a:pPr>
              <a:lnSpc>
                <a:spcPct val="110000"/>
              </a:lnSpc>
            </a:pPr>
            <a:r>
              <a:rPr lang="en-US" sz="1400" dirty="0"/>
              <a:t>Provide more Trash Receptacles</a:t>
            </a:r>
          </a:p>
          <a:p>
            <a:pPr>
              <a:lnSpc>
                <a:spcPct val="110000"/>
              </a:lnSpc>
            </a:pPr>
            <a:r>
              <a:rPr lang="en-US" sz="1400" dirty="0"/>
              <a:t>Restore teaching platforms and fences for safety  </a:t>
            </a:r>
          </a:p>
          <a:p>
            <a:pPr>
              <a:lnSpc>
                <a:spcPct val="110000"/>
              </a:lnSpc>
            </a:pPr>
            <a:endParaRPr lang="en-US" sz="1400" dirty="0"/>
          </a:p>
          <a:p>
            <a:pPr marL="0" indent="0">
              <a:lnSpc>
                <a:spcPct val="110000"/>
              </a:lnSpc>
              <a:buNone/>
            </a:pPr>
            <a:endParaRPr lang="en-US" sz="1400" dirty="0"/>
          </a:p>
          <a:p>
            <a:pPr>
              <a:lnSpc>
                <a:spcPct val="110000"/>
              </a:lnSpc>
            </a:pPr>
            <a:endParaRPr lang="en-US" sz="1100" dirty="0"/>
          </a:p>
        </p:txBody>
      </p:sp>
      <p:pic>
        <p:nvPicPr>
          <p:cNvPr id="13" name="Picture 12" descr="A picture containing grass, outdoor&#10;&#10;Description automatically generated">
            <a:extLst>
              <a:ext uri="{FF2B5EF4-FFF2-40B4-BE49-F238E27FC236}">
                <a16:creationId xmlns:a16="http://schemas.microsoft.com/office/drawing/2014/main" id="{E0BF43C4-D4A9-48CD-812E-42CAE7473151}"/>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24083" r="17307" b="-1"/>
          <a:stretch/>
        </p:blipFill>
        <p:spPr>
          <a:xfrm>
            <a:off x="8403690" y="10"/>
            <a:ext cx="2984495" cy="3405413"/>
          </a:xfrm>
          <a:prstGeom prst="rect">
            <a:avLst/>
          </a:prstGeom>
          <a:ln w="12700">
            <a:solidFill>
              <a:schemeClr val="tx1"/>
            </a:solidFill>
          </a:ln>
        </p:spPr>
      </p:pic>
      <p:pic>
        <p:nvPicPr>
          <p:cNvPr id="19" name="Picture 18">
            <a:extLst>
              <a:ext uri="{FF2B5EF4-FFF2-40B4-BE49-F238E27FC236}">
                <a16:creationId xmlns:a16="http://schemas.microsoft.com/office/drawing/2014/main" id="{2693BE1E-DA2E-4C04-9A0C-2B66B3420602}"/>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5739" r="29202" b="2"/>
          <a:stretch/>
        </p:blipFill>
        <p:spPr>
          <a:xfrm>
            <a:off x="5434203" y="10"/>
            <a:ext cx="2957322" cy="3409137"/>
          </a:xfrm>
          <a:prstGeom prst="rect">
            <a:avLst/>
          </a:prstGeom>
          <a:ln w="12700">
            <a:solidFill>
              <a:schemeClr val="tx1"/>
            </a:solidFill>
          </a:ln>
        </p:spPr>
      </p:pic>
      <p:pic>
        <p:nvPicPr>
          <p:cNvPr id="5" name="Picture 4">
            <a:extLst>
              <a:ext uri="{FF2B5EF4-FFF2-40B4-BE49-F238E27FC236}">
                <a16:creationId xmlns:a16="http://schemas.microsoft.com/office/drawing/2014/main" id="{8B488BBC-8C6B-41DB-BC79-88291DFA4A18}"/>
              </a:ext>
            </a:extLst>
          </p:cNvPr>
          <p:cNvPicPr>
            <a:picLocks noChangeAspect="1"/>
          </p:cNvPicPr>
          <p:nvPr/>
        </p:nvPicPr>
        <p:blipFill rotWithShape="1">
          <a:blip r:embed="rId10">
            <a:extLst>
              <a:ext uri="{837473B0-CC2E-450A-ABE3-18F120FF3D39}">
                <a1611:picAttrSrcUrl xmlns:a1611="http://schemas.microsoft.com/office/drawing/2016/11/main" r:id="rId11"/>
              </a:ext>
            </a:extLst>
          </a:blip>
          <a:srcRect l="5037" r="30415" b="-1"/>
          <a:stretch/>
        </p:blipFill>
        <p:spPr>
          <a:xfrm>
            <a:off x="5434203" y="3421753"/>
            <a:ext cx="2957322" cy="3436247"/>
          </a:xfrm>
          <a:prstGeom prst="rect">
            <a:avLst/>
          </a:prstGeom>
          <a:ln w="12700">
            <a:solidFill>
              <a:schemeClr val="tx1"/>
            </a:solidFill>
          </a:ln>
        </p:spPr>
      </p:pic>
      <p:pic>
        <p:nvPicPr>
          <p:cNvPr id="16" name="Picture 15" descr="Logo&#10;&#10;Description automatically generated">
            <a:extLst>
              <a:ext uri="{FF2B5EF4-FFF2-40B4-BE49-F238E27FC236}">
                <a16:creationId xmlns:a16="http://schemas.microsoft.com/office/drawing/2014/main" id="{CF31597D-30E3-4D1C-8503-320B51778AE8}"/>
              </a:ext>
            </a:extLst>
          </p:cNvPr>
          <p:cNvPicPr>
            <a:picLocks noChangeAspect="1"/>
          </p:cNvPicPr>
          <p:nvPr/>
        </p:nvPicPr>
        <p:blipFill rotWithShape="1">
          <a:blip r:embed="rId12">
            <a:extLst>
              <a:ext uri="{837473B0-CC2E-450A-ABE3-18F120FF3D39}">
                <a1611:picAttrSrcUrl xmlns:a1611="http://schemas.microsoft.com/office/drawing/2016/11/main" r:id="rId13"/>
              </a:ext>
            </a:extLst>
          </a:blip>
          <a:srcRect l="12748" r="3628" b="4"/>
          <a:stretch/>
        </p:blipFill>
        <p:spPr>
          <a:xfrm>
            <a:off x="8403690" y="3421753"/>
            <a:ext cx="2984495" cy="3436247"/>
          </a:xfrm>
          <a:prstGeom prst="rect">
            <a:avLst/>
          </a:prstGeom>
          <a:ln w="12700">
            <a:solidFill>
              <a:schemeClr val="tx1"/>
            </a:solidFill>
          </a:ln>
        </p:spPr>
      </p:pic>
      <p:sp>
        <p:nvSpPr>
          <p:cNvPr id="72" name="Rectangle 71">
            <a:extLst>
              <a:ext uri="{FF2B5EF4-FFF2-40B4-BE49-F238E27FC236}">
                <a16:creationId xmlns:a16="http://schemas.microsoft.com/office/drawing/2014/main" id="{FC537A7E-D010-4EC2-9AAC-AB86BE7E0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5DD5405-45F9-42BE-AD92-E21225EE9C2D}"/>
              </a:ext>
            </a:extLst>
          </p:cNvPr>
          <p:cNvSpPr txBox="1"/>
          <p:nvPr/>
        </p:nvSpPr>
        <p:spPr>
          <a:xfrm>
            <a:off x="5975479" y="6657945"/>
            <a:ext cx="241604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1" tooltip="http://strathbogierangesnatureview.wordpress.com/2012/05/02/landcare-tree-id-sign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14" name="TextBox 13">
            <a:extLst>
              <a:ext uri="{FF2B5EF4-FFF2-40B4-BE49-F238E27FC236}">
                <a16:creationId xmlns:a16="http://schemas.microsoft.com/office/drawing/2014/main" id="{16C9D8EF-AAF6-4048-BD64-2246D1E5E100}"/>
              </a:ext>
            </a:extLst>
          </p:cNvPr>
          <p:cNvSpPr txBox="1"/>
          <p:nvPr/>
        </p:nvSpPr>
        <p:spPr>
          <a:xfrm>
            <a:off x="8823060" y="3205368"/>
            <a:ext cx="2565125"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www.prepaidphonenews.com/2020/04/venn-mobiles-earth-day-offer-lets-you.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17" name="TextBox 16">
            <a:extLst>
              <a:ext uri="{FF2B5EF4-FFF2-40B4-BE49-F238E27FC236}">
                <a16:creationId xmlns:a16="http://schemas.microsoft.com/office/drawing/2014/main" id="{58059B16-43CF-4A07-8BC4-59089F79B6EF}"/>
              </a:ext>
            </a:extLst>
          </p:cNvPr>
          <p:cNvSpPr txBox="1"/>
          <p:nvPr/>
        </p:nvSpPr>
        <p:spPr>
          <a:xfrm>
            <a:off x="8664362" y="6657945"/>
            <a:ext cx="27238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3" tooltip="https://tonyburgess1969.net/2017/04/22/happy-earth-day-2017-earthda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6"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20" name="TextBox 19">
            <a:extLst>
              <a:ext uri="{FF2B5EF4-FFF2-40B4-BE49-F238E27FC236}">
                <a16:creationId xmlns:a16="http://schemas.microsoft.com/office/drawing/2014/main" id="{5634DA92-B8AD-453B-832B-F83FD4465496}"/>
              </a:ext>
            </a:extLst>
          </p:cNvPr>
          <p:cNvSpPr txBox="1"/>
          <p:nvPr/>
        </p:nvSpPr>
        <p:spPr>
          <a:xfrm>
            <a:off x="5975479" y="3209092"/>
            <a:ext cx="241604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9" tooltip="https://www.flickr.com/photos/codnewsroom/20130909010/in/album-7215765641354356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90419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35" name="Rectangle 20">
            <a:extLst>
              <a:ext uri="{FF2B5EF4-FFF2-40B4-BE49-F238E27FC236}">
                <a16:creationId xmlns:a16="http://schemas.microsoft.com/office/drawing/2014/main" id="{B3408E4B-2DDD-4FB3-9181-7D8A09775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22">
            <a:extLst>
              <a:ext uri="{FF2B5EF4-FFF2-40B4-BE49-F238E27FC236}">
                <a16:creationId xmlns:a16="http://schemas.microsoft.com/office/drawing/2014/main" id="{3FCA32F3-0B4B-449A-8A9D-309A1B6782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7" name="Picture 24">
            <a:extLst>
              <a:ext uri="{FF2B5EF4-FFF2-40B4-BE49-F238E27FC236}">
                <a16:creationId xmlns:a16="http://schemas.microsoft.com/office/drawing/2014/main" id="{D1C78E1D-D549-4B5E-B65A-7353ED14D8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8" name="Rectangle 26">
            <a:extLst>
              <a:ext uri="{FF2B5EF4-FFF2-40B4-BE49-F238E27FC236}">
                <a16:creationId xmlns:a16="http://schemas.microsoft.com/office/drawing/2014/main" id="{BC93C630-65D6-40FA-A096-8251FB983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8">
            <a:extLst>
              <a:ext uri="{FF2B5EF4-FFF2-40B4-BE49-F238E27FC236}">
                <a16:creationId xmlns:a16="http://schemas.microsoft.com/office/drawing/2014/main" id="{C2C51E34-9874-483C-A2C5-C9D271AD1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0">
            <a:extLst>
              <a:ext uri="{FF2B5EF4-FFF2-40B4-BE49-F238E27FC236}">
                <a16:creationId xmlns:a16="http://schemas.microsoft.com/office/drawing/2014/main" id="{6109E7E7-5EA4-4526-A350-196FF2782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E1E5A-48D1-764A-BBE0-A1CDCC047F73}"/>
              </a:ext>
            </a:extLst>
          </p:cNvPr>
          <p:cNvSpPr>
            <a:spLocks noGrp="1"/>
          </p:cNvSpPr>
          <p:nvPr>
            <p:ph type="title"/>
          </p:nvPr>
        </p:nvSpPr>
        <p:spPr>
          <a:xfrm>
            <a:off x="1643929" y="597138"/>
            <a:ext cx="8608037" cy="1077229"/>
          </a:xfrm>
        </p:spPr>
        <p:txBody>
          <a:bodyPr>
            <a:normAutofit/>
          </a:bodyPr>
          <a:lstStyle/>
          <a:p>
            <a:pPr algn="l"/>
            <a:r>
              <a:rPr lang="en-US" dirty="0"/>
              <a:t>McLane Community Connections…. </a:t>
            </a:r>
          </a:p>
        </p:txBody>
      </p:sp>
      <p:sp>
        <p:nvSpPr>
          <p:cNvPr id="3" name="Content Placeholder 2">
            <a:extLst>
              <a:ext uri="{FF2B5EF4-FFF2-40B4-BE49-F238E27FC236}">
                <a16:creationId xmlns:a16="http://schemas.microsoft.com/office/drawing/2014/main" id="{471CBCE0-99FD-7A4D-AF81-4AE34F23EC7A}"/>
              </a:ext>
            </a:extLst>
          </p:cNvPr>
          <p:cNvSpPr>
            <a:spLocks noGrp="1"/>
          </p:cNvSpPr>
          <p:nvPr>
            <p:ph idx="1"/>
          </p:nvPr>
        </p:nvSpPr>
        <p:spPr>
          <a:xfrm>
            <a:off x="1643929" y="1715620"/>
            <a:ext cx="4338133" cy="4639785"/>
          </a:xfrm>
        </p:spPr>
        <p:txBody>
          <a:bodyPr>
            <a:normAutofit/>
          </a:bodyPr>
          <a:lstStyle/>
          <a:p>
            <a:pPr>
              <a:lnSpc>
                <a:spcPct val="110000"/>
              </a:lnSpc>
            </a:pPr>
            <a:r>
              <a:rPr lang="en-US" sz="1600" dirty="0"/>
              <a:t>This project will support not only McLane Elementary school but the West Olympia community at large</a:t>
            </a:r>
          </a:p>
          <a:p>
            <a:pPr>
              <a:lnSpc>
                <a:spcPct val="110000"/>
              </a:lnSpc>
            </a:pPr>
            <a:r>
              <a:rPr lang="en-US" sz="1600" dirty="0"/>
              <a:t>This project will invite community partners for continuing growth and development</a:t>
            </a:r>
          </a:p>
          <a:p>
            <a:pPr lvl="1">
              <a:lnSpc>
                <a:spcPct val="110000"/>
              </a:lnSpc>
            </a:pPr>
            <a:r>
              <a:rPr lang="en-US" sz="1400" dirty="0"/>
              <a:t>AmeriCorps</a:t>
            </a:r>
          </a:p>
          <a:p>
            <a:pPr lvl="1">
              <a:lnSpc>
                <a:spcPct val="110000"/>
              </a:lnSpc>
            </a:pPr>
            <a:r>
              <a:rPr lang="en-US" sz="1400" dirty="0"/>
              <a:t>Local College Ecology, Gardening and Forestry Programs</a:t>
            </a:r>
          </a:p>
          <a:p>
            <a:pPr lvl="1">
              <a:lnSpc>
                <a:spcPct val="110000"/>
              </a:lnSpc>
            </a:pPr>
            <a:r>
              <a:rPr lang="en-US" sz="1400" dirty="0"/>
              <a:t>State/County Parks</a:t>
            </a:r>
          </a:p>
          <a:p>
            <a:pPr lvl="1">
              <a:lnSpc>
                <a:spcPct val="110000"/>
              </a:lnSpc>
            </a:pPr>
            <a:r>
              <a:rPr lang="en-US" sz="1400" dirty="0"/>
              <a:t>CISPUS</a:t>
            </a:r>
          </a:p>
          <a:p>
            <a:pPr lvl="1">
              <a:lnSpc>
                <a:spcPct val="110000"/>
              </a:lnSpc>
            </a:pPr>
            <a:r>
              <a:rPr lang="en-US" sz="1400" dirty="0"/>
              <a:t>Rotary Club</a:t>
            </a:r>
          </a:p>
          <a:p>
            <a:pPr lvl="1">
              <a:lnSpc>
                <a:spcPct val="110000"/>
              </a:lnSpc>
            </a:pPr>
            <a:r>
              <a:rPr lang="en-US" sz="1400" dirty="0"/>
              <a:t>Local Business</a:t>
            </a:r>
          </a:p>
          <a:p>
            <a:pPr lvl="1">
              <a:lnSpc>
                <a:spcPct val="110000"/>
              </a:lnSpc>
            </a:pPr>
            <a:r>
              <a:rPr lang="en-US" sz="1400" dirty="0"/>
              <a:t>Engage ALL Community Members equally</a:t>
            </a:r>
          </a:p>
          <a:p>
            <a:pPr>
              <a:lnSpc>
                <a:spcPct val="110000"/>
              </a:lnSpc>
            </a:pPr>
            <a:endParaRPr lang="en-US" sz="1600" dirty="0"/>
          </a:p>
          <a:p>
            <a:pPr>
              <a:lnSpc>
                <a:spcPct val="110000"/>
              </a:lnSpc>
            </a:pPr>
            <a:endParaRPr lang="en-US" sz="1400" dirty="0"/>
          </a:p>
        </p:txBody>
      </p:sp>
      <p:pic>
        <p:nvPicPr>
          <p:cNvPr id="13" name="Picture 12" descr="A picture containing tree, outdoor, river, group&#10;&#10;Description automatically generated">
            <a:extLst>
              <a:ext uri="{FF2B5EF4-FFF2-40B4-BE49-F238E27FC236}">
                <a16:creationId xmlns:a16="http://schemas.microsoft.com/office/drawing/2014/main" id="{BCFBAE83-CA6E-43AD-AC30-9AB93622D887}"/>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15680" r="11921" b="1"/>
          <a:stretch/>
        </p:blipFill>
        <p:spPr>
          <a:xfrm>
            <a:off x="6368248" y="1848794"/>
            <a:ext cx="3674398" cy="337346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41" name="Rectangle 32">
            <a:extLst>
              <a:ext uri="{FF2B5EF4-FFF2-40B4-BE49-F238E27FC236}">
                <a16:creationId xmlns:a16="http://schemas.microsoft.com/office/drawing/2014/main" id="{22373A23-D87D-48AD-A357-96100C722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04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23" name="Rectangle 9">
            <a:extLst>
              <a:ext uri="{FF2B5EF4-FFF2-40B4-BE49-F238E27FC236}">
                <a16:creationId xmlns:a16="http://schemas.microsoft.com/office/drawing/2014/main" id="{AFAADFB1-A9D8-4319-BAC8-6B3FD36BF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11">
            <a:extLst>
              <a:ext uri="{FF2B5EF4-FFF2-40B4-BE49-F238E27FC236}">
                <a16:creationId xmlns:a16="http://schemas.microsoft.com/office/drawing/2014/main" id="{617C5FC5-1BC6-470E-A163-7EE80D227E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5" name="Picture 13">
            <a:extLst>
              <a:ext uri="{FF2B5EF4-FFF2-40B4-BE49-F238E27FC236}">
                <a16:creationId xmlns:a16="http://schemas.microsoft.com/office/drawing/2014/main" id="{48316889-BCD7-49B5-89BD-4FC1D29FE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15">
            <a:extLst>
              <a:ext uri="{FF2B5EF4-FFF2-40B4-BE49-F238E27FC236}">
                <a16:creationId xmlns:a16="http://schemas.microsoft.com/office/drawing/2014/main" id="{3E12F873-5B9B-482F-9FB3-6355C4F3B7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7">
            <a:extLst>
              <a:ext uri="{FF2B5EF4-FFF2-40B4-BE49-F238E27FC236}">
                <a16:creationId xmlns:a16="http://schemas.microsoft.com/office/drawing/2014/main" id="{0F245259-4364-4D53-AC48-3E893885A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9366E-01BF-8648-A388-C37CC350356E}"/>
              </a:ext>
            </a:extLst>
          </p:cNvPr>
          <p:cNvSpPr>
            <a:spLocks noGrp="1"/>
          </p:cNvSpPr>
          <p:nvPr>
            <p:ph type="title"/>
          </p:nvPr>
        </p:nvSpPr>
        <p:spPr>
          <a:xfrm>
            <a:off x="6369475" y="808056"/>
            <a:ext cx="4203364" cy="1077229"/>
          </a:xfrm>
        </p:spPr>
        <p:txBody>
          <a:bodyPr>
            <a:normAutofit/>
          </a:bodyPr>
          <a:lstStyle/>
          <a:p>
            <a:pPr algn="l"/>
            <a:r>
              <a:rPr lang="en-US"/>
              <a:t>Outcomes</a:t>
            </a:r>
          </a:p>
        </p:txBody>
      </p:sp>
      <p:pic>
        <p:nvPicPr>
          <p:cNvPr id="5" name="Picture 2" descr="John Muir Quote: Between every two pines there is a doorway to | Etsy |  Nature quotes, John muir quotes, John muir quotes nature">
            <a:extLst>
              <a:ext uri="{FF2B5EF4-FFF2-40B4-BE49-F238E27FC236}">
                <a16:creationId xmlns:a16="http://schemas.microsoft.com/office/drawing/2014/main" id="{2912EAC0-209C-49E9-9B78-7E6D3132630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428" r="4259" b="13417"/>
          <a:stretch/>
        </p:blipFill>
        <p:spPr bwMode="auto">
          <a:xfrm>
            <a:off x="1005401" y="1"/>
            <a:ext cx="4505660" cy="6858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28" name="Rectangle 19">
            <a:extLst>
              <a:ext uri="{FF2B5EF4-FFF2-40B4-BE49-F238E27FC236}">
                <a16:creationId xmlns:a16="http://schemas.microsoft.com/office/drawing/2014/main" id="{3B9C7619-9AF0-4D6F-B2E3-21032A5C3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1BD2DF-7298-3242-90DE-4BA9C395479F}"/>
              </a:ext>
            </a:extLst>
          </p:cNvPr>
          <p:cNvSpPr>
            <a:spLocks noGrp="1"/>
          </p:cNvSpPr>
          <p:nvPr>
            <p:ph idx="1"/>
          </p:nvPr>
        </p:nvSpPr>
        <p:spPr>
          <a:xfrm>
            <a:off x="5717754" y="1454227"/>
            <a:ext cx="4855085" cy="4595717"/>
          </a:xfrm>
        </p:spPr>
        <p:txBody>
          <a:bodyPr>
            <a:normAutofit fontScale="85000" lnSpcReduction="10000"/>
          </a:bodyPr>
          <a:lstStyle/>
          <a:p>
            <a:pPr marL="514350" indent="-514350">
              <a:lnSpc>
                <a:spcPct val="110000"/>
              </a:lnSpc>
              <a:buFont typeface="+mj-lt"/>
              <a:buAutoNum type="arabicPeriod"/>
            </a:pPr>
            <a:r>
              <a:rPr lang="en-US" sz="1700" dirty="0"/>
              <a:t>Through this project: Students will advocate for their own physical and mental wellness and be hopeful about their future (OSD Student outcome three)</a:t>
            </a:r>
          </a:p>
          <a:p>
            <a:pPr marL="514350" indent="-514350">
              <a:lnSpc>
                <a:spcPct val="110000"/>
              </a:lnSpc>
              <a:buFont typeface="+mj-lt"/>
              <a:buAutoNum type="arabicPeriod"/>
            </a:pPr>
            <a:r>
              <a:rPr lang="en-US" sz="1700" dirty="0"/>
              <a:t>Develop and Build a community space for West Olympia and the McLane Community advocating conservation, exercise and the environment</a:t>
            </a:r>
          </a:p>
          <a:p>
            <a:pPr marL="514350" indent="-514350">
              <a:lnSpc>
                <a:spcPct val="110000"/>
              </a:lnSpc>
              <a:buFont typeface="+mj-lt"/>
              <a:buAutoNum type="arabicPeriod"/>
            </a:pPr>
            <a:r>
              <a:rPr lang="en-US" sz="1700" dirty="0"/>
              <a:t>Improve the physical and mental wellness of the West Olympia community</a:t>
            </a:r>
          </a:p>
          <a:p>
            <a:pPr marL="514350" indent="-514350">
              <a:lnSpc>
                <a:spcPct val="110000"/>
              </a:lnSpc>
              <a:buFont typeface="+mj-lt"/>
              <a:buAutoNum type="arabicPeriod"/>
            </a:pPr>
            <a:r>
              <a:rPr lang="en-US" sz="1700" dirty="0"/>
              <a:t>During a time when everything is focused on Internet, Computers and Distancing, this allows members of our community to invest in a safe and “hands on” manner</a:t>
            </a:r>
          </a:p>
          <a:p>
            <a:pPr marL="514350" indent="-514350">
              <a:lnSpc>
                <a:spcPct val="110000"/>
              </a:lnSpc>
              <a:buFont typeface="+mj-lt"/>
              <a:buAutoNum type="arabicPeriod"/>
            </a:pPr>
            <a:r>
              <a:rPr lang="en-US" sz="1700" dirty="0"/>
              <a:t>Accessible to all</a:t>
            </a:r>
          </a:p>
          <a:p>
            <a:pPr marL="514350" indent="-514350">
              <a:lnSpc>
                <a:spcPct val="110000"/>
              </a:lnSpc>
              <a:buFont typeface="+mj-lt"/>
              <a:buAutoNum type="arabicPeriod"/>
            </a:pPr>
            <a:r>
              <a:rPr lang="en-US" sz="1700" dirty="0"/>
              <a:t>Collaboration with the Rotary will highlight Rotary activities in the community</a:t>
            </a:r>
          </a:p>
        </p:txBody>
      </p:sp>
      <p:sp>
        <p:nvSpPr>
          <p:cNvPr id="22" name="Rectangle 21">
            <a:extLst>
              <a:ext uri="{FF2B5EF4-FFF2-40B4-BE49-F238E27FC236}">
                <a16:creationId xmlns:a16="http://schemas.microsoft.com/office/drawing/2014/main" id="{BAFBE0AC-23B1-4352-95D2-C71EB6D15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2905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con&#10;&#10;Description automatically generated">
            <a:extLst>
              <a:ext uri="{FF2B5EF4-FFF2-40B4-BE49-F238E27FC236}">
                <a16:creationId xmlns:a16="http://schemas.microsoft.com/office/drawing/2014/main" id="{85D28DA9-F810-4757-919E-2342CCE22547}"/>
              </a:ext>
            </a:extLst>
          </p:cNvPr>
          <p:cNvPicPr>
            <a:picLocks noChangeAspect="1"/>
          </p:cNvPicPr>
          <p:nvPr/>
        </p:nvPicPr>
        <p:blipFill rotWithShape="1">
          <a:blip r:embed="rId3">
            <a:duotone>
              <a:schemeClr val="bg2">
                <a:shade val="45000"/>
                <a:satMod val="135000"/>
              </a:schemeClr>
              <a:prstClr val="white"/>
            </a:duotone>
            <a:alphaModFix amt="25000"/>
          </a:blip>
          <a:srcRect t="21875" r="-1" b="21874"/>
          <a:stretch/>
        </p:blipFill>
        <p:spPr>
          <a:xfrm>
            <a:off x="153" y="10"/>
            <a:ext cx="12191695" cy="6857990"/>
          </a:xfrm>
          <a:prstGeom prst="rect">
            <a:avLst/>
          </a:prstGeom>
        </p:spPr>
      </p:pic>
      <p:pic>
        <p:nvPicPr>
          <p:cNvPr id="31" name="Picture 30">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68E3F584-FC51-1E4E-BDC9-4817D12ADBBD}"/>
              </a:ext>
            </a:extLst>
          </p:cNvPr>
          <p:cNvSpPr>
            <a:spLocks noGrp="1"/>
          </p:cNvSpPr>
          <p:nvPr>
            <p:ph type="title"/>
          </p:nvPr>
        </p:nvSpPr>
        <p:spPr>
          <a:xfrm>
            <a:off x="3128407" y="1350495"/>
            <a:ext cx="7958331" cy="1077229"/>
          </a:xfrm>
        </p:spPr>
        <p:txBody>
          <a:bodyPr>
            <a:normAutofit/>
          </a:bodyPr>
          <a:lstStyle/>
          <a:p>
            <a:pPr algn="l"/>
            <a:r>
              <a:rPr lang="en-US" dirty="0"/>
              <a:t>Partnering with Westside Story</a:t>
            </a:r>
          </a:p>
        </p:txBody>
      </p:sp>
      <p:sp>
        <p:nvSpPr>
          <p:cNvPr id="33" name="Rectangle 32">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932F5F1-F92F-DF46-81D2-E845CFF7938E}"/>
              </a:ext>
            </a:extLst>
          </p:cNvPr>
          <p:cNvSpPr>
            <a:spLocks noGrp="1"/>
          </p:cNvSpPr>
          <p:nvPr>
            <p:ph idx="1"/>
          </p:nvPr>
        </p:nvSpPr>
        <p:spPr>
          <a:xfrm>
            <a:off x="2575447" y="1748216"/>
            <a:ext cx="7959560" cy="3997828"/>
          </a:xfrm>
        </p:spPr>
        <p:txBody>
          <a:bodyPr>
            <a:normAutofit/>
          </a:bodyPr>
          <a:lstStyle/>
          <a:p>
            <a:pPr marL="0" indent="0">
              <a:buNone/>
            </a:pPr>
            <a:r>
              <a:rPr lang="en-US" dirty="0"/>
              <a:t>We are grateful for your consideration in supporting the McLane and Westside Community. We are fully committed to showcasing our project at the February event and supporting the Westside Rotary Club though out the entire year. I hope that this can be the start of a remarkable partnership. </a:t>
            </a:r>
          </a:p>
          <a:p>
            <a:endParaRPr lang="en-US" dirty="0"/>
          </a:p>
          <a:p>
            <a:endParaRPr lang="en-US" dirty="0"/>
          </a:p>
        </p:txBody>
      </p:sp>
    </p:spTree>
    <p:extLst>
      <p:ext uri="{BB962C8B-B14F-4D97-AF65-F5344CB8AC3E}">
        <p14:creationId xmlns:p14="http://schemas.microsoft.com/office/powerpoint/2010/main" val="328090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738</Words>
  <Application>Microsoft Office PowerPoint</Application>
  <PresentationFormat>Widescreen</PresentationFormat>
  <Paragraphs>67</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MS Shell Dlg 2</vt:lpstr>
      <vt:lpstr>Wingdings</vt:lpstr>
      <vt:lpstr>Wingdings 3</vt:lpstr>
      <vt:lpstr>Madison</vt:lpstr>
      <vt:lpstr>McLane PTSO Trail and Garden Committee </vt:lpstr>
      <vt:lpstr>McLane Trail and Garden Committee</vt:lpstr>
      <vt:lpstr>The Need</vt:lpstr>
      <vt:lpstr>The Project</vt:lpstr>
      <vt:lpstr>McLane Community Connections…. </vt:lpstr>
      <vt:lpstr>Outcomes</vt:lpstr>
      <vt:lpstr>Partnering with Westside 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McLane PTSO Trail and Garden Committee </dc:title>
  <dc:creator>Nadine Gerber</dc:creator>
  <cp:lastModifiedBy>Nadine Gerber</cp:lastModifiedBy>
  <cp:revision>2</cp:revision>
  <dcterms:created xsi:type="dcterms:W3CDTF">2020-11-07T00:05:06Z</dcterms:created>
  <dcterms:modified xsi:type="dcterms:W3CDTF">2020-11-07T00:10:56Z</dcterms:modified>
</cp:coreProperties>
</file>